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57" r:id="rId2"/>
    <p:sldId id="28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6858000" type="screen4x3"/>
  <p:notesSz cx="9866313" cy="67357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4967B-8ACB-4269-959A-CD83DD4344E3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5384F-8B93-451F-9EFB-97279A66F3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39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546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3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5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6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35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82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7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66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1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85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69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4E092-2F25-47BC-B546-231DC5C8A195}" type="datetimeFigureOut">
              <a:rPr lang="zh-CN" altLang="en-US" smtClean="0"/>
              <a:t>2018-03-03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1EAAC-0468-4F9E-B7C5-E05882AA9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80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mailto:zhengqing@suda.edu.c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468313" y="4762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实验</a:t>
            </a:r>
            <a:r>
              <a:rPr lang="en-US" altLang="zh-CN" sz="28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  BZ</a:t>
            </a:r>
            <a:r>
              <a:rPr lang="zh-CN" altLang="en-US" sz="280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化学振荡</a:t>
            </a:r>
            <a:r>
              <a:rPr lang="zh-CN" altLang="en-US" sz="2800" dirty="0" smtClean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反应 </a:t>
            </a:r>
            <a:r>
              <a:rPr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p98</a:t>
            </a:r>
            <a:endParaRPr lang="zh-CN" altLang="en-US" sz="2800" dirty="0">
              <a:solidFill>
                <a:schemeClr val="tx2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53252" name="矩形 4"/>
          <p:cNvSpPr>
            <a:spLocks noChangeArrowheads="1"/>
          </p:cNvSpPr>
          <p:nvPr/>
        </p:nvSpPr>
        <p:spPr bwMode="auto">
          <a:xfrm>
            <a:off x="725488" y="1619250"/>
            <a:ext cx="203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一、实验目的</a:t>
            </a: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8313" y="2081213"/>
            <a:ext cx="8229600" cy="439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了解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BZ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</a:t>
            </a:r>
            <a:r>
              <a:rPr lang="en-US" altLang="zh-CN" sz="240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Belousov-Zhabotinski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）反应的基本原理以及研究化学振荡反应的方法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掌握硫酸介质中以金属铈离子作催化剂时，丙二酸被溴化钾氧化过程的基本原理；观察化学振荡现象。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测定不同温度下的诱导时间及振荡周期，计算在实验温度范围内反应的诱导活化能和振荡活化能；练习用微机处理实验数据和作图。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083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 txBox="1">
            <a:spLocks noChangeArrowheads="1"/>
          </p:cNvSpPr>
          <p:nvPr/>
        </p:nvSpPr>
        <p:spPr>
          <a:xfrm>
            <a:off x="660400" y="623888"/>
            <a:ext cx="8483600" cy="620712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2800" kern="0" dirty="0">
                <a:latin typeface="+mn-lt"/>
                <a:ea typeface="+mn-ea"/>
              </a:rPr>
              <a:t>   </a:t>
            </a:r>
            <a:r>
              <a:rPr lang="zh-CN" altLang="en-US" sz="2400" kern="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测量诱导时间（</a:t>
            </a:r>
            <a:r>
              <a:rPr lang="en-US" altLang="zh-CN" sz="2400" kern="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</a:t>
            </a:r>
            <a:r>
              <a:rPr lang="en-US" altLang="zh-CN" sz="2400" kern="0" baseline="-2500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</a:t>
            </a:r>
            <a:r>
              <a:rPr lang="zh-CN" altLang="en-US" sz="2400" kern="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）和振荡周期（</a:t>
            </a:r>
            <a:r>
              <a:rPr lang="en-US" altLang="zh-CN" sz="2400" kern="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</a:t>
            </a:r>
            <a:r>
              <a:rPr lang="en-US" altLang="zh-CN" sz="2400" kern="0" baseline="-2500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</a:t>
            </a:r>
            <a:r>
              <a:rPr lang="zh-CN" altLang="en-US" sz="2400" kern="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）与电动势</a:t>
            </a:r>
            <a:r>
              <a:rPr lang="en-US" altLang="zh-CN" sz="2400" kern="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E</a:t>
            </a:r>
            <a:r>
              <a:rPr lang="zh-CN" altLang="en-US" sz="2400" kern="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的曲线</a:t>
            </a:r>
          </a:p>
        </p:txBody>
      </p:sp>
      <p:sp>
        <p:nvSpPr>
          <p:cNvPr id="56323" name="矩形 7"/>
          <p:cNvSpPr>
            <a:spLocks noChangeArrowheads="1"/>
          </p:cNvSpPr>
          <p:nvPr/>
        </p:nvSpPr>
        <p:spPr bwMode="auto">
          <a:xfrm>
            <a:off x="2466975" y="5349875"/>
            <a:ext cx="37242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B-Z</a:t>
            </a:r>
            <a:r>
              <a:rPr lang="zh-CN" altLang="en-US" sz="240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反应的电动势振荡曲线</a:t>
            </a:r>
          </a:p>
        </p:txBody>
      </p:sp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238" y="1600200"/>
            <a:ext cx="61055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589" y="1244600"/>
            <a:ext cx="61055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76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8" y="188766"/>
            <a:ext cx="7574691" cy="59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3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162050" y="0"/>
          <a:ext cx="5694363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" name="Equation" r:id="rId3" imgW="2273040" imgH="736560" progId="Equation.DSMT4">
                  <p:embed/>
                </p:oleObj>
              </mc:Choice>
              <mc:Fallback>
                <p:oleObj name="Equation" r:id="rId3" imgW="22730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0"/>
                        <a:ext cx="5694363" cy="184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Box 2"/>
          <p:cNvSpPr txBox="1">
            <a:spLocks noChangeArrowheads="1"/>
          </p:cNvSpPr>
          <p:nvPr/>
        </p:nvSpPr>
        <p:spPr bwMode="auto">
          <a:xfrm>
            <a:off x="420688" y="2054225"/>
            <a:ext cx="8520112" cy="168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记录电池电动势（</a:t>
            </a:r>
            <a:r>
              <a:rPr lang="en-US" altLang="zh-CN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E</a:t>
            </a: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）随时间（</a:t>
            </a:r>
            <a:r>
              <a:rPr lang="en-US" altLang="zh-CN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t</a:t>
            </a: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）的变化</a:t>
            </a:r>
            <a:r>
              <a:rPr lang="en-US" altLang="zh-CN" sz="2400" dirty="0" err="1">
                <a:latin typeface="黑体" pitchFamily="2" charset="-122"/>
                <a:ea typeface="黑体" pitchFamily="2" charset="-122"/>
                <a:cs typeface="Times New Roman" pitchFamily="18" charset="0"/>
              </a:rPr>
              <a:t>E</a:t>
            </a:r>
            <a:r>
              <a:rPr lang="en-US" altLang="zh-CN" sz="2400" dirty="0" err="1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~</a:t>
            </a:r>
            <a:r>
              <a:rPr lang="en-US" altLang="zh-CN" sz="2400" dirty="0" err="1">
                <a:latin typeface="黑体" pitchFamily="2" charset="-122"/>
                <a:ea typeface="黑体" pitchFamily="2" charset="-122"/>
                <a:cs typeface="Times New Roman" pitchFamily="18" charset="0"/>
              </a:rPr>
              <a:t>t</a:t>
            </a: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曲线，观察</a:t>
            </a:r>
            <a:r>
              <a:rPr lang="en-US" altLang="zh-CN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BZ</a:t>
            </a: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振荡反应。</a:t>
            </a:r>
            <a:endParaRPr lang="en-US" altLang="zh-CN" sz="2400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诱导时间</a:t>
            </a:r>
            <a:r>
              <a:rPr lang="en-US" altLang="zh-CN" sz="240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</a:t>
            </a:r>
            <a:r>
              <a:rPr lang="en-US" altLang="zh-CN" sz="2400" baseline="-2500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和振荡时间</a:t>
            </a:r>
            <a:r>
              <a:rPr lang="en-US" altLang="zh-CN" sz="240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</a:t>
            </a:r>
            <a:r>
              <a:rPr lang="en-US" altLang="zh-CN" sz="2400" baseline="-2500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与其相应的活化能之间的关系为</a:t>
            </a: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534071"/>
              </p:ext>
            </p:extLst>
          </p:nvPr>
        </p:nvGraphicFramePr>
        <p:xfrm>
          <a:off x="827584" y="3946099"/>
          <a:ext cx="6996113" cy="254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" name="Equation" r:id="rId5" imgW="3276360" imgH="1193760" progId="Equation.DSMT4">
                  <p:embed/>
                </p:oleObj>
              </mc:Choice>
              <mc:Fallback>
                <p:oleObj name="Equation" r:id="rId5" imgW="3276360" imgH="119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946099"/>
                        <a:ext cx="6996113" cy="254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599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1915" y="105718"/>
            <a:ext cx="769139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四 实验步骤</a:t>
            </a:r>
            <a:endParaRPr lang="en-US" altLang="zh-CN" sz="2400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配置浓度为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0.2 mol·L</a:t>
            </a:r>
            <a:r>
              <a:rPr lang="en-US" altLang="zh-CN" sz="2400" baseline="30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-1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的溴酸钾溶液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100mL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干净小烧杯去皮，称量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3.34g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溴酸钾，加入其中。采用多次少量去离子水溶解，倒入到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100mL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容量瓶中定容。准备使用！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接通恒温槽电源，将恒温水通入反应器，将恒温槽温度设定至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25.0℃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。启动微机。运行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BZ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振荡反应实验软件，进入主菜单。进入参数设置菜单。设置横坐标极值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10min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；纵坐标为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0.6 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 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1.4 V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下的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通讯端口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选取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“com3”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，此时软件窗口中的指示灯显示绿色。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并且注意要将数据收集窗口中的小数点数改为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BZ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振荡仪选择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“V”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并且调整显示读数为小数后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位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如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下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图所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示。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6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775" y="0"/>
            <a:ext cx="3612635" cy="36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68410" y="3773101"/>
            <a:ext cx="8254313" cy="277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在反应器中加入已配好的丙二酸、硫酸、溴酸钾溶液各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15ml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，打开磁力搅拌器，并调节好搅拌速度，实验过程中不得改变搅拌速度。（可以通过标记旋钮位置的方法进行标记，保证搅拌速率一致。）取硫酸铈铵溶液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15ml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，放入大试管中，置于恒温槽水浴中恒温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10min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8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628" y="449132"/>
            <a:ext cx="803189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放置甘汞电极的液接试管中加入少量的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1.00 mol·L</a:t>
            </a:r>
            <a:r>
              <a:rPr lang="en-US" altLang="zh-CN" sz="2400" baseline="30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-1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硫酸，确保电极浸入硫酸溶液中，把甘汞电极上的胶帽取下，然后把甘汞电极放入液接试管中。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进入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开始实验菜单。等待恒温槽达到设定温度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分钟。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恒温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10min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后，按下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BZ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振荡实验装置的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采零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键，然后将电极线接好。铂电极接接口装置电压输入正端（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），参比电极接接口装置电压输入负端（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）。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点击计算机上的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数据处理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菜单中的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开始绘图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，先运行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1min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后，通过漏斗迅速加入恒温后的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15mL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硫酸铈铵溶液。观察反应过程中的溶液颜色变化。</a:t>
            </a:r>
            <a:endParaRPr lang="zh-CN" altLang="en-US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573" y="584543"/>
            <a:ext cx="32639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094840" y="200865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BZ</a:t>
            </a:r>
            <a:r>
              <a:rPr lang="zh-CN" altLang="zh-CN" sz="2400" dirty="0">
                <a:latin typeface="黑体" pitchFamily="2" charset="-122"/>
                <a:ea typeface="黑体" pitchFamily="2" charset="-122"/>
                <a:cs typeface="Times New Roman" pitchFamily="18" charset="0"/>
              </a:rPr>
              <a:t>振荡实验装置的采零</a:t>
            </a:r>
            <a:endParaRPr lang="zh-CN" altLang="en-US" sz="2400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492" y="2412830"/>
            <a:ext cx="86991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观察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反应器中溶液颜色变化和记录的电位曲线，待画完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个振荡周期时点击计算机上的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数据处理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菜单中的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停止绘图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，进一步点击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保存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，选择文件扩展名（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dirty="0" err="1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xls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），选择保存格式为数据文件（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****.</a:t>
            </a:r>
            <a:r>
              <a:rPr lang="en-US" altLang="zh-CN" sz="2400" dirty="0" err="1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xls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）中。保存完毕后，点击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清屏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，准备下一步操作。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用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去离子水淋洗电极，倒掉反应器中的溶液，注意酸性溶液有腐蚀性！用自来水清洗反应器，用去离子水涮洗反应器。</a:t>
            </a:r>
            <a:endParaRPr lang="zh-CN" altLang="en-US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16632"/>
            <a:ext cx="824195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改变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恒温槽温度为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30.0℃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35℃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40℃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45℃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。重复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步骤，重复以上实验操作。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实验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完成后，单击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退出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键退出。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关闭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仪器（磁力搅拌器、恒温槽）电源。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微机上处理实验数据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五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数据处理</a:t>
            </a:r>
            <a:endParaRPr lang="en-US" altLang="zh-CN" sz="24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作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电位～时间图：利用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Origin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Excel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等，根据各个温度下数据文件中记录的数据，作出各个温度下的电位～时间图。判断确定每个温度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下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诱导时间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及振荡时间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400" baseline="-25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baseline="-25000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、根据</a:t>
            </a:r>
            <a:r>
              <a:rPr lang="en-US" altLang="zh-CN" sz="2400" dirty="0" err="1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的数据，作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ln(1/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aseline="-25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~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1/T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ln(1/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aseline="-25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~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1/T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图，由直线斜率求出表观活化能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 err="1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对振荡曲线进行解释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9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441326" y="322349"/>
            <a:ext cx="830725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六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注意事项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所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使用的反应容器一定要</a:t>
            </a:r>
            <a:r>
              <a:rPr lang="zh-CN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清洗干净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，搅拌子位置及搅拌速度都应加以控制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好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小心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使用</a:t>
            </a:r>
            <a:r>
              <a:rPr lang="zh-CN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硫酸溶液</a:t>
            </a:r>
            <a:r>
              <a:rPr lang="zh-CN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，避免对实验者和仪器设备造成腐蚀</a:t>
            </a:r>
            <a:r>
              <a:rPr lang="zh-CN" altLang="zh-CN" sz="2400" dirty="0"/>
              <a:t>。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57347" name="矩形 2"/>
          <p:cNvSpPr>
            <a:spLocks noChangeArrowheads="1"/>
          </p:cNvSpPr>
          <p:nvPr/>
        </p:nvSpPr>
        <p:spPr bwMode="auto">
          <a:xfrm>
            <a:off x="441326" y="2924944"/>
            <a:ext cx="795496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七、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思考题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1. 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本实验记录的电势主要代表了什么意思？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它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与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Nernst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方程求得的电势有何不同？为什么？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2. 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为什么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B-Z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反应有诱导期？反应何时进入振荡期？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.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影响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诱导期的主要因素有哪些？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4.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体系中什么样的反应步骤行为最为关键？</a:t>
            </a:r>
          </a:p>
        </p:txBody>
      </p:sp>
    </p:spTree>
    <p:extLst>
      <p:ext uri="{BB962C8B-B14F-4D97-AF65-F5344CB8AC3E}">
        <p14:creationId xmlns:p14="http://schemas.microsoft.com/office/powerpoint/2010/main" val="229119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内容占位符 2"/>
          <p:cNvSpPr>
            <a:spLocks noGrp="1"/>
          </p:cNvSpPr>
          <p:nvPr>
            <p:ph idx="1"/>
          </p:nvPr>
        </p:nvSpPr>
        <p:spPr>
          <a:xfrm>
            <a:off x="323528" y="548680"/>
            <a:ext cx="8496944" cy="6048672"/>
          </a:xfrm>
        </p:spPr>
        <p:txBody>
          <a:bodyPr>
            <a:normAutofit fontScale="92500" lnSpcReduction="10000"/>
          </a:bodyPr>
          <a:lstStyle/>
          <a:p>
            <a:pPr algn="ctr">
              <a:buFontTx/>
              <a:buNone/>
            </a:pPr>
            <a:r>
              <a:rPr lang="zh-CN" altLang="en-US" sz="28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实验二、</a:t>
            </a:r>
            <a:r>
              <a:rPr lang="en-US" altLang="zh-CN" sz="28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电势</a:t>
            </a:r>
            <a:r>
              <a:rPr lang="en-US" altLang="en-US" sz="28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-pH</a:t>
            </a:r>
            <a:r>
              <a:rPr lang="zh-CN" altLang="en-US" sz="28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曲线的测定  </a:t>
            </a:r>
            <a:r>
              <a:rPr lang="en-US" altLang="zh-CN" sz="28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p68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一、实验目的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．掌握电极电势、电池电动势和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的测量原理和方法。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．测定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3+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／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2+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－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EDTA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络合体系在不同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条件下的电极电势，绘制电势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曲线。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．了解电势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图的意义及应用。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二、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实验原理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许多氧化还原反应的发生，都与溶液的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值有关，此时电极电势不仅随溶液的浓度和离子强度变化，还随溶液的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值不同而改变。如果指定溶液的浓度，改变其酸碱度</a:t>
            </a:r>
            <a:r>
              <a:rPr lang="zh-CN" altLang="zh-CN" sz="2400" dirty="0" smtClean="0">
                <a:ea typeface="黑体" pitchFamily="2" charset="-122"/>
                <a:cs typeface="Times New Roman" pitchFamily="18" charset="0"/>
              </a:rPr>
              <a:t>，</a:t>
            </a:r>
            <a:r>
              <a:rPr lang="zh-CN" altLang="en-US" sz="2400" dirty="0" smtClean="0">
                <a:ea typeface="黑体" pitchFamily="2" charset="-122"/>
                <a:cs typeface="Times New Roman" pitchFamily="18" charset="0"/>
              </a:rPr>
              <a:t>同时测定电极电势和溶液的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en-US" sz="2400" dirty="0" smtClean="0">
                <a:ea typeface="黑体" pitchFamily="2" charset="-122"/>
                <a:cs typeface="Times New Roman" pitchFamily="18" charset="0"/>
              </a:rPr>
              <a:t>值，然后以电极电势对</a:t>
            </a:r>
            <a:r>
              <a:rPr lang="en-US" altLang="zh-CN" sz="2400" dirty="0" smtClean="0"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en-US" sz="2400" dirty="0" smtClean="0">
                <a:ea typeface="黑体" pitchFamily="2" charset="-122"/>
                <a:cs typeface="Times New Roman" pitchFamily="18" charset="0"/>
              </a:rPr>
              <a:t>作图，就可以得到等温、等浓度的电势</a:t>
            </a:r>
            <a:r>
              <a:rPr lang="en-US" altLang="zh-CN" sz="2400" dirty="0" smtClean="0">
                <a:ea typeface="黑体" pitchFamily="2" charset="-122"/>
                <a:cs typeface="Times New Roman" pitchFamily="18" charset="0"/>
              </a:rPr>
              <a:t>-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en-US" sz="2400" dirty="0" smtClean="0">
                <a:ea typeface="黑体" pitchFamily="2" charset="-122"/>
                <a:cs typeface="Times New Roman" pitchFamily="18" charset="0"/>
              </a:rPr>
              <a:t>线。</a:t>
            </a:r>
            <a:endParaRPr lang="zh-CN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buFontTx/>
              <a:buNone/>
            </a:pPr>
            <a:endParaRPr lang="en-US" altLang="zh-CN" sz="28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sz="2800" dirty="0" smtClean="0"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8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12a48993eeb1a6cc1fa1cad13a0b86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850" y="1600200"/>
            <a:ext cx="7986713" cy="4525963"/>
          </a:xfrm>
        </p:spPr>
      </p:pic>
    </p:spTree>
    <p:extLst>
      <p:ext uri="{BB962C8B-B14F-4D97-AF65-F5344CB8AC3E}">
        <p14:creationId xmlns:p14="http://schemas.microsoft.com/office/powerpoint/2010/main" val="27227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179512" y="504453"/>
            <a:ext cx="8547100" cy="22764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  本实验研究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3+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／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2+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与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EDTA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体系的电势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-pH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曲线，该体系在不同的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范围内，络合产物不同，导致了电势随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变化线。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测定相应的电极电势与溶液的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pH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值，然后以电极电势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pH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作图，这样就绘制出电势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-pH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曲线，也称为电势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-pH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图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。</a:t>
            </a:r>
            <a:endParaRPr lang="zh-CN" altLang="zh-CN" sz="2400" dirty="0" smtClean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endParaRPr lang="zh-CN" altLang="en-US" dirty="0" smtClean="0"/>
          </a:p>
        </p:txBody>
      </p:sp>
      <p:sp>
        <p:nvSpPr>
          <p:cNvPr id="4100" name="矩形 4"/>
          <p:cNvSpPr>
            <a:spLocks noChangeArrowheads="1"/>
          </p:cNvSpPr>
          <p:nvPr/>
        </p:nvSpPr>
        <p:spPr bwMode="auto">
          <a:xfrm>
            <a:off x="4574648" y="3573016"/>
            <a:ext cx="4572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图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 Fe</a:t>
            </a:r>
            <a:r>
              <a:rPr lang="en-US" altLang="zh-CN" sz="2400" baseline="30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3+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／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2+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－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EDTA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体系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的电势与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关系示意图。</a:t>
            </a:r>
          </a:p>
        </p:txBody>
      </p:sp>
      <p:pic>
        <p:nvPicPr>
          <p:cNvPr id="12494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4218307" cy="340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30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内容占位符 2"/>
          <p:cNvSpPr>
            <a:spLocks noGrp="1"/>
          </p:cNvSpPr>
          <p:nvPr>
            <p:ph idx="1"/>
          </p:nvPr>
        </p:nvSpPr>
        <p:spPr>
          <a:xfrm>
            <a:off x="457200" y="347663"/>
            <a:ext cx="8229600" cy="2908299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对于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3+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／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2+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－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EDTA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体系，在不同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值时，其络合产物有所差异。假定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EDTA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的酸根离子为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Y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</a:t>
            </a:r>
            <a:r>
              <a:rPr lang="zh-CN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－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，将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值分为三个区间来讨论其电极电势的变化。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．在高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值（图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中的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ab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区间）时，溶液的络合物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Fe(OH)Y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2-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2-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，其电极反应为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endParaRPr lang="zh-CN" altLang="en-US" sz="2400" dirty="0" smtClean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552575" y="3255963"/>
          <a:ext cx="47037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" name="Equation" r:id="rId3" imgW="1981200" imgH="228600" progId="Equation.DSMT4">
                  <p:embed/>
                </p:oleObj>
              </mc:Choice>
              <mc:Fallback>
                <p:oleObj name="Equation" r:id="rId3" imgW="1981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3255963"/>
                        <a:ext cx="47037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088226"/>
              </p:ext>
            </p:extLst>
          </p:nvPr>
        </p:nvGraphicFramePr>
        <p:xfrm>
          <a:off x="457200" y="3798889"/>
          <a:ext cx="7642225" cy="305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" name="Equation" r:id="rId5" imgW="3416300" imgH="1498600" progId="Equation.DSMT4">
                  <p:embed/>
                </p:oleObj>
              </mc:Choice>
              <mc:Fallback>
                <p:oleObj name="Equation" r:id="rId5" imgW="3416300" imgH="149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8889"/>
                        <a:ext cx="7642225" cy="305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51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内容占位符 2"/>
          <p:cNvSpPr>
            <a:spLocks noGrp="1"/>
          </p:cNvSpPr>
          <p:nvPr>
            <p:ph idx="1"/>
          </p:nvPr>
        </p:nvSpPr>
        <p:spPr>
          <a:xfrm>
            <a:off x="457200" y="363538"/>
            <a:ext cx="8229600" cy="606583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令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buFontTx/>
              <a:buNone/>
            </a:pP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在溶液离子强度和温度一定时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为常数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EDTA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过量时，生成的络合物的浓度可近似地看作为配制溶液时铁离子的浓度，即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                          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                                      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</a:t>
            </a:r>
            <a:r>
              <a:rPr lang="zh-CN" altLang="zh-CN" sz="2400" dirty="0" smtClean="0"/>
              <a:t> </a:t>
            </a:r>
            <a:r>
              <a:rPr lang="en-US" altLang="zh-CN" sz="2400" dirty="0" smtClean="0"/>
              <a:t>          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</a:rPr>
              <a:t>与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            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</a:rPr>
              <a:t>比例一定时，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  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</a:rPr>
              <a:t>与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</a:rPr>
              <a:t>呈线性关系，即图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1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</a:rPr>
              <a:t>中</a:t>
            </a:r>
            <a:r>
              <a:rPr lang="en-US" altLang="zh-CN" sz="2400" i="1" dirty="0" smtClean="0">
                <a:latin typeface="Times New Roman" pitchFamily="18" charset="0"/>
                <a:ea typeface="黑体" pitchFamily="2" charset="-122"/>
              </a:rPr>
              <a:t>ab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</a:rPr>
              <a:t>段。</a:t>
            </a:r>
          </a:p>
          <a:p>
            <a:pPr>
              <a:buFontTx/>
              <a:buNone/>
            </a:pPr>
            <a:endParaRPr lang="zh-CN" altLang="en-US" sz="2400" dirty="0" smtClean="0">
              <a:latin typeface="Times New Roman" pitchFamily="18" charset="0"/>
              <a:ea typeface="黑体" pitchFamily="2" charset="-122"/>
            </a:endParaRP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688975" y="1684338"/>
          <a:ext cx="743902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" name="Equation" r:id="rId3" imgW="3136900" imgH="444500" progId="Equation.DSMT4">
                  <p:embed/>
                </p:oleObj>
              </mc:Choice>
              <mc:Fallback>
                <p:oleObj name="Equation" r:id="rId3" imgW="31369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1684338"/>
                        <a:ext cx="743902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906782"/>
              </p:ext>
            </p:extLst>
          </p:nvPr>
        </p:nvGraphicFramePr>
        <p:xfrm>
          <a:off x="1446945" y="511164"/>
          <a:ext cx="334645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" name="Equation" r:id="rId5" imgW="1612900" imgH="444500" progId="Equation.DSMT4">
                  <p:embed/>
                </p:oleObj>
              </mc:Choice>
              <mc:Fallback>
                <p:oleObj name="Equation" r:id="rId5" imgW="16129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945" y="511164"/>
                        <a:ext cx="334645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517340"/>
              </p:ext>
            </p:extLst>
          </p:nvPr>
        </p:nvGraphicFramePr>
        <p:xfrm>
          <a:off x="664417" y="4920836"/>
          <a:ext cx="3419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" name="Equation" r:id="rId7" imgW="1714500" imgH="228600" progId="Equation.DSMT4">
                  <p:embed/>
                </p:oleObj>
              </mc:Choice>
              <mc:Fallback>
                <p:oleObj name="Equation" r:id="rId7" imgW="1714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417" y="4920836"/>
                        <a:ext cx="34194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212192"/>
              </p:ext>
            </p:extLst>
          </p:nvPr>
        </p:nvGraphicFramePr>
        <p:xfrm>
          <a:off x="4221101" y="4302796"/>
          <a:ext cx="3128755" cy="49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" name="Equation" r:id="rId9" imgW="1447800" imgH="228600" progId="Equation.DSMT4">
                  <p:embed/>
                </p:oleObj>
              </mc:Choice>
              <mc:Fallback>
                <p:oleObj name="Equation" r:id="rId9" imgW="1447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01" y="4302796"/>
                        <a:ext cx="3128755" cy="494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51697"/>
              </p:ext>
            </p:extLst>
          </p:nvPr>
        </p:nvGraphicFramePr>
        <p:xfrm>
          <a:off x="4221101" y="4920836"/>
          <a:ext cx="11445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" name="Equation" r:id="rId11" imgW="571252" imgH="228501" progId="Equation.DSMT4">
                  <p:embed/>
                </p:oleObj>
              </mc:Choice>
              <mc:Fallback>
                <p:oleObj name="Equation" r:id="rId11" imgW="571252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01" y="4920836"/>
                        <a:ext cx="11445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511678"/>
              </p:ext>
            </p:extLst>
          </p:nvPr>
        </p:nvGraphicFramePr>
        <p:xfrm>
          <a:off x="5598499" y="4887453"/>
          <a:ext cx="11811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" name="Equation" r:id="rId13" imgW="571252" imgH="228501" progId="Equation.DSMT4">
                  <p:embed/>
                </p:oleObj>
              </mc:Choice>
              <mc:Fallback>
                <p:oleObj name="Equation" r:id="rId13" imgW="571252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8499" y="4887453"/>
                        <a:ext cx="11811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71726"/>
              </p:ext>
            </p:extLst>
          </p:nvPr>
        </p:nvGraphicFramePr>
        <p:xfrm>
          <a:off x="8382623" y="4937475"/>
          <a:ext cx="372782" cy="440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" name="Equation" r:id="rId15" imgW="139579" imgH="164957" progId="Equation.DSMT4">
                  <p:embed/>
                </p:oleObj>
              </mc:Choice>
              <mc:Fallback>
                <p:oleObj name="Equation" r:id="rId15" imgW="139579" imgH="16495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623" y="4937475"/>
                        <a:ext cx="372782" cy="4405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90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内容占位符 2"/>
          <p:cNvSpPr>
            <a:spLocks noGrp="1"/>
          </p:cNvSpPr>
          <p:nvPr>
            <p:ph idx="1"/>
          </p:nvPr>
        </p:nvSpPr>
        <p:spPr>
          <a:xfrm>
            <a:off x="457200" y="406400"/>
            <a:ext cx="8229600" cy="645160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/>
              <a:t>2</a:t>
            </a:r>
            <a:r>
              <a:rPr lang="zh-CN" altLang="zh-CN" sz="2400" dirty="0" smtClean="0"/>
              <a:t>．在特定的</a:t>
            </a:r>
            <a:r>
              <a:rPr lang="en-US" altLang="zh-CN" sz="2400" dirty="0" smtClean="0"/>
              <a:t>pH</a:t>
            </a:r>
            <a:r>
              <a:rPr lang="zh-CN" altLang="zh-CN" sz="2400" dirty="0" smtClean="0"/>
              <a:t>范围内，</a:t>
            </a:r>
            <a:r>
              <a:rPr lang="en-US" altLang="zh-CN" sz="2400" dirty="0" smtClean="0"/>
              <a:t>Fe</a:t>
            </a:r>
            <a:r>
              <a:rPr lang="en-US" altLang="zh-CN" sz="2400" baseline="30000" dirty="0" smtClean="0"/>
              <a:t>2</a:t>
            </a:r>
            <a:r>
              <a:rPr lang="zh-CN" altLang="zh-CN" sz="2400" baseline="30000" dirty="0" smtClean="0"/>
              <a:t>＋</a:t>
            </a:r>
            <a:r>
              <a:rPr lang="zh-CN" altLang="zh-CN" sz="2400" dirty="0" smtClean="0"/>
              <a:t>和</a:t>
            </a:r>
            <a:r>
              <a:rPr lang="en-US" altLang="zh-CN" sz="2400" dirty="0" smtClean="0"/>
              <a:t>Fe</a:t>
            </a:r>
            <a:r>
              <a:rPr lang="en-US" altLang="zh-CN" sz="2400" baseline="30000" dirty="0" smtClean="0"/>
              <a:t>3</a:t>
            </a:r>
            <a:r>
              <a:rPr lang="zh-CN" altLang="zh-CN" sz="2400" baseline="30000" dirty="0" smtClean="0"/>
              <a:t>＋</a:t>
            </a:r>
            <a:r>
              <a:rPr lang="zh-CN" altLang="zh-CN" sz="2400" dirty="0" smtClean="0"/>
              <a:t>与</a:t>
            </a:r>
            <a:r>
              <a:rPr lang="en-US" altLang="zh-CN" sz="2400" dirty="0" smtClean="0"/>
              <a:t>EDTA</a:t>
            </a:r>
            <a:r>
              <a:rPr lang="zh-CN" altLang="zh-CN" sz="2400" dirty="0" smtClean="0"/>
              <a:t>生成稳定的络合物</a:t>
            </a:r>
            <a:r>
              <a:rPr lang="en-US" altLang="zh-CN" sz="2400" dirty="0" err="1" smtClean="0"/>
              <a:t>FeY</a:t>
            </a:r>
            <a:r>
              <a:rPr lang="en-US" altLang="zh-CN" sz="2400" baseline="30000" dirty="0" smtClean="0"/>
              <a:t>-</a:t>
            </a:r>
            <a:r>
              <a:rPr lang="zh-CN" altLang="zh-CN" sz="2400" dirty="0" smtClean="0"/>
              <a:t>和</a:t>
            </a:r>
            <a:r>
              <a:rPr lang="en-US" altLang="zh-CN" sz="2400" dirty="0" err="1" smtClean="0"/>
              <a:t>FeY</a:t>
            </a:r>
            <a:r>
              <a:rPr lang="en-US" altLang="zh-CN" sz="2400" baseline="30000" dirty="0" smtClean="0"/>
              <a:t>-</a:t>
            </a:r>
            <a:r>
              <a:rPr lang="zh-CN" altLang="zh-CN" sz="2400" dirty="0" smtClean="0"/>
              <a:t>，其电极反应为</a:t>
            </a: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在此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pH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范围内，该体系的电极电势只与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       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的比值有关，或者说只与配制溶液时的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         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的比值有关。曲线中出现平台区（如图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中</a:t>
            </a:r>
            <a:r>
              <a:rPr lang="en-US" altLang="zh-CN" sz="2400" i="1" dirty="0" err="1" smtClean="0">
                <a:latin typeface="黑体" pitchFamily="2" charset="-122"/>
                <a:ea typeface="黑体" pitchFamily="2" charset="-122"/>
              </a:rPr>
              <a:t>bc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段）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/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endParaRPr lang="zh-CN" altLang="zh-CN" sz="2400" dirty="0" smtClean="0"/>
          </a:p>
          <a:p>
            <a:pPr>
              <a:buFontTx/>
              <a:buNone/>
            </a:pPr>
            <a:endParaRPr lang="zh-CN" altLang="en-US" sz="2400" dirty="0" smtClean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679029"/>
              </p:ext>
            </p:extLst>
          </p:nvPr>
        </p:nvGraphicFramePr>
        <p:xfrm>
          <a:off x="4730477" y="1027323"/>
          <a:ext cx="2546797" cy="438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6" name="Equation" r:id="rId3" imgW="1180588" imgH="203112" progId="Equation.DSMT4">
                  <p:embed/>
                </p:oleObj>
              </mc:Choice>
              <mc:Fallback>
                <p:oleObj name="Equation" r:id="rId3" imgW="118058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477" y="1027323"/>
                        <a:ext cx="2546797" cy="438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941388" y="1457325"/>
          <a:ext cx="6727825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7" name="Equation" r:id="rId5" imgW="2781300" imgH="1371600" progId="Equation.DSMT4">
                  <p:embed/>
                </p:oleObj>
              </mc:Choice>
              <mc:Fallback>
                <p:oleObj name="Equation" r:id="rId5" imgW="27813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1457325"/>
                        <a:ext cx="6727825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6270625" y="4772025"/>
          <a:ext cx="9921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8" name="Equation" r:id="rId7" imgW="672808" imgH="444307" progId="Equation.DSMT4">
                  <p:embed/>
                </p:oleObj>
              </mc:Choice>
              <mc:Fallback>
                <p:oleObj name="Equation" r:id="rId7" imgW="672808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25" y="4772025"/>
                        <a:ext cx="992188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018620"/>
              </p:ext>
            </p:extLst>
          </p:nvPr>
        </p:nvGraphicFramePr>
        <p:xfrm>
          <a:off x="5003916" y="5230593"/>
          <a:ext cx="8477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9" name="Equation" r:id="rId9" imgW="571252" imgH="444307" progId="Equation.DSMT4">
                  <p:embed/>
                </p:oleObj>
              </mc:Choice>
              <mc:Fallback>
                <p:oleObj name="Equation" r:id="rId9" imgW="571252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916" y="5230593"/>
                        <a:ext cx="8477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4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内容占位符 2"/>
          <p:cNvSpPr>
            <a:spLocks noGrp="1"/>
          </p:cNvSpPr>
          <p:nvPr>
            <p:ph idx="1"/>
          </p:nvPr>
        </p:nvSpPr>
        <p:spPr>
          <a:xfrm>
            <a:off x="0" y="3717032"/>
            <a:ext cx="8797322" cy="2376263"/>
          </a:xfrm>
        </p:spPr>
        <p:txBody>
          <a:bodyPr>
            <a:normAutofit/>
          </a:bodyPr>
          <a:lstStyle/>
          <a:p>
            <a:pPr indent="0">
              <a:lnSpc>
                <a:spcPct val="150000"/>
              </a:lnSpc>
              <a:buFontTx/>
              <a:buNone/>
            </a:pP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在溶液离子强度和温度一定时，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b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为常数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,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EDTA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过量时，生成的络合物的浓度可近似地看作为配制溶液时铁离子的浓度，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电极电势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与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呈线性关系，即图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中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cd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段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</a:t>
            </a:r>
            <a:endParaRPr lang="zh-CN" altLang="en-US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352520"/>
              </p:ext>
            </p:extLst>
          </p:nvPr>
        </p:nvGraphicFramePr>
        <p:xfrm>
          <a:off x="5220072" y="500605"/>
          <a:ext cx="34163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2" name="Equation" r:id="rId3" imgW="1536033" imgH="203112" progId="Equation.DSMT4">
                  <p:embed/>
                </p:oleObj>
              </mc:Choice>
              <mc:Fallback>
                <p:oleObj name="Equation" r:id="rId3" imgW="153603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500605"/>
                        <a:ext cx="34163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696664"/>
              </p:ext>
            </p:extLst>
          </p:nvPr>
        </p:nvGraphicFramePr>
        <p:xfrm>
          <a:off x="611560" y="1196752"/>
          <a:ext cx="7369175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3" name="Equation" r:id="rId5" imgW="3365500" imgH="965200" progId="Equation.DSMT4">
                  <p:embed/>
                </p:oleObj>
              </mc:Choice>
              <mc:Fallback>
                <p:oleObj name="Equation" r:id="rId5" imgW="33655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196752"/>
                        <a:ext cx="7369175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79512" y="495992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</a:t>
            </a:r>
            <a:r>
              <a:rPr lang="zh-CN" altLang="zh-CN" sz="2400" dirty="0">
                <a:solidFill>
                  <a:prstClr val="black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．在低</a:t>
            </a: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>
                <a:solidFill>
                  <a:prstClr val="black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时，体系的电极反应为</a:t>
            </a:r>
            <a:endParaRPr lang="en-US" altLang="zh-CN" sz="2400" dirty="0">
              <a:solidFill>
                <a:prstClr val="black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内容占位符 2"/>
          <p:cNvSpPr>
            <a:spLocks noGrp="1"/>
          </p:cNvSpPr>
          <p:nvPr>
            <p:ph idx="1"/>
          </p:nvPr>
        </p:nvSpPr>
        <p:spPr>
          <a:xfrm>
            <a:off x="179512" y="548680"/>
            <a:ext cx="8766175" cy="482280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由此可见，只要将体系（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3+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／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2+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－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EDTA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）用惰性金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(Pt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丝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)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作导体组成一电极，并且与另一参比电极（饱和甘汞电极）组合成一电池测其电池的电动势，即可求得体系的电极电势。与此同时采用酸度计测出相当条件下的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值。从而可绘制出电势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曲线。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三、实验操作步骤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  <a:cs typeface="Times New Roman" pitchFamily="18" charset="0"/>
              </a:rPr>
              <a:t>．仪器装置</a:t>
            </a:r>
            <a:endParaRPr lang="zh-CN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20" y="151542"/>
            <a:ext cx="5238750" cy="615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213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内容占位符 2"/>
          <p:cNvSpPr>
            <a:spLocks noGrp="1"/>
          </p:cNvSpPr>
          <p:nvPr>
            <p:ph idx="1"/>
          </p:nvPr>
        </p:nvSpPr>
        <p:spPr>
          <a:xfrm>
            <a:off x="457200" y="347663"/>
            <a:ext cx="8229600" cy="577850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、实验操作步骤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(1)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恒温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水浴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装置打开，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恒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温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于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25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℃，同时要将循环水开关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打开，看到反应器的夹套中水流动。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(2)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向反应瓶中加入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100ml0.2mol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·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L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-1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EDTA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盖上瓶盖，开启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搅拌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器，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向反应器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2min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称取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1.45g NH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Fe(SO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)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·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12H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O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于反应器中，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搅拌溶解，再迅速称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1.18g(NH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)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Fe(SO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)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·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6H</a:t>
            </a:r>
            <a:r>
              <a:rPr lang="en-US" altLang="zh-CN" sz="24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O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，立即加入到反应器中。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同样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搅拌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溶解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(3)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连接装置图。用缓冲溶液校正酸度计。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en-US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内容占位符 2"/>
          <p:cNvSpPr>
            <a:spLocks noGrp="1"/>
          </p:cNvSpPr>
          <p:nvPr>
            <p:ph idx="1"/>
          </p:nvPr>
        </p:nvSpPr>
        <p:spPr>
          <a:xfrm>
            <a:off x="457200" y="347663"/>
            <a:ext cx="8229600" cy="6219825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用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％的</a:t>
            </a:r>
            <a:r>
              <a:rPr lang="en-US" altLang="zh-CN" sz="2400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NaOH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溶液将溶液的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值慢慢调准到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7.90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后开始测电势－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数值，以后每次滴加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4mol·dm</a:t>
            </a:r>
            <a:r>
              <a:rPr lang="zh-CN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－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</a:t>
            </a:r>
            <a:r>
              <a:rPr lang="en-US" altLang="zh-CN" sz="2400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HCl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使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改变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0.30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左右测电势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 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，重复至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＝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2.50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为止，可采用反滴的方法正确滴定到要求的酸度。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（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实验完毕后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，清洗装置，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将电极取出洗净后重新浸入装有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3mol·dm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-3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KCl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溶液的保护套中，并关闭氮气钢瓶。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zh-CN" altLang="zh-CN" sz="2400" b="1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注意事项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(1) (NH</a:t>
            </a:r>
            <a:r>
              <a:rPr lang="en-US" altLang="zh-CN" sz="20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)</a:t>
            </a:r>
            <a:r>
              <a:rPr lang="en-US" altLang="zh-CN" sz="20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Fe(SO</a:t>
            </a:r>
            <a:r>
              <a:rPr lang="en-US" altLang="zh-CN" sz="20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)</a:t>
            </a:r>
            <a:r>
              <a:rPr lang="en-US" altLang="zh-CN" sz="20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·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6H</a:t>
            </a:r>
            <a:r>
              <a:rPr lang="en-US" altLang="zh-CN" sz="20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O</a:t>
            </a:r>
            <a:r>
              <a:rPr lang="zh-CN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极易氧化，称量时要快，测定时应始终以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</a:t>
            </a:r>
            <a:r>
              <a:rPr lang="en-US" altLang="zh-CN" sz="20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保护，并注意其粉末不要留在天平及桌子上，瓶子秤完后要迅速盖紧。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(2)</a:t>
            </a:r>
            <a:r>
              <a:rPr lang="zh-CN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加</a:t>
            </a:r>
            <a:r>
              <a:rPr lang="en-US" altLang="zh-CN" sz="2000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NaOH</a:t>
            </a:r>
            <a:r>
              <a:rPr lang="zh-CN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调节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pH</a:t>
            </a:r>
            <a:r>
              <a:rPr lang="zh-CN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值时应滴加，防止局部过浓产生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Fe(OH)</a:t>
            </a:r>
            <a:r>
              <a:rPr lang="en-US" altLang="zh-CN" sz="2000" baseline="-25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</a:t>
            </a:r>
            <a:r>
              <a:rPr lang="zh-CN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沉淀。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(3)</a:t>
            </a:r>
            <a:r>
              <a:rPr lang="zh-CN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强酸、强碱液不要直接滴加到复合电极上，以免损坏。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CN" altLang="en-US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3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内容占位符 2"/>
          <p:cNvSpPr>
            <a:spLocks noGrp="1"/>
          </p:cNvSpPr>
          <p:nvPr>
            <p:ph idx="1"/>
          </p:nvPr>
        </p:nvSpPr>
        <p:spPr>
          <a:xfrm>
            <a:off x="457200" y="174625"/>
            <a:ext cx="8229600" cy="59906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zh-CN" sz="2400" dirty="0" smtClean="0"/>
              <a:t>五、数据记录与处理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．用表格形式记录所测数据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作电势－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，由曲线确定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</a:rPr>
              <a:t>3+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</a:rPr>
              <a:t>／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Fe</a:t>
            </a:r>
            <a:r>
              <a:rPr lang="en-US" altLang="zh-CN" sz="2400" baseline="30000" dirty="0" smtClean="0">
                <a:latin typeface="Times New Roman" pitchFamily="18" charset="0"/>
                <a:ea typeface="黑体" pitchFamily="2" charset="-122"/>
              </a:rPr>
              <a:t>2+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</a:rPr>
              <a:t>－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EDTA</a:t>
            </a:r>
            <a:r>
              <a:rPr lang="zh-CN" altLang="zh-CN" sz="2400" dirty="0" smtClean="0">
                <a:latin typeface="Times New Roman" pitchFamily="18" charset="0"/>
                <a:ea typeface="黑体" pitchFamily="2" charset="-122"/>
              </a:rPr>
              <a:t>络合体系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</a:rPr>
              <a:t>稳定存在时的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pH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</a:rPr>
              <a:t>范围。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根据曲线在较小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与较大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pH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时的斜率求能斯特常数。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</a:rPr>
              <a:t>六、思考题 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p71 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</a:rPr>
              <a:t>八（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1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</a:rPr>
              <a:t>）、（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</a:rPr>
              <a:t>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90273"/>
              </p:ext>
            </p:extLst>
          </p:nvPr>
        </p:nvGraphicFramePr>
        <p:xfrm>
          <a:off x="880377" y="1540479"/>
          <a:ext cx="6715963" cy="1046205"/>
        </p:xfrm>
        <a:graphic>
          <a:graphicData uri="http://schemas.openxmlformats.org/drawingml/2006/table">
            <a:tbl>
              <a:tblPr/>
              <a:tblGrid>
                <a:gridCol w="609302"/>
                <a:gridCol w="609302"/>
                <a:gridCol w="609302"/>
                <a:gridCol w="609302"/>
                <a:gridCol w="609302"/>
                <a:gridCol w="609302"/>
                <a:gridCol w="609302"/>
                <a:gridCol w="613849"/>
                <a:gridCol w="609302"/>
                <a:gridCol w="613849"/>
                <a:gridCol w="613849"/>
              </a:tblGrid>
              <a:tr h="284205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pH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7.90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7.60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7.30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7.00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6.70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6.40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6.10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5.80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5.50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5.20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E/V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pH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4.90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4.60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4.30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4.00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3.70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3.40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3.10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2.80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2.50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2.20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5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E/V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34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377824"/>
            <a:ext cx="8629236" cy="4333323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二、实验原理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/>
            </a:r>
            <a:b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</a:b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化学振荡，就是反应系统中某些物理量（如某组分的浓度）随时间作周期性的变化。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BZ</a:t>
            </a: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体系是指由溴酸盐，有机物在酸性介质中，在有（或无）金属离子催化剂作用下构成的体系</a:t>
            </a:r>
            <a:r>
              <a:rPr lang="zh-CN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</a:br>
            <a:r>
              <a:rPr lang="zh-CN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它</a:t>
            </a: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是由苏联科学家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Belousov</a:t>
            </a: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发现，后经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Zhabotinski</a:t>
            </a: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发现而得名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R.J.Fiela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E.Koros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R.Noyes</a:t>
            </a: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等人通过实验对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BZ</a:t>
            </a: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振荡反应作出了解释，称为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FKN</a:t>
            </a: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机理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下面以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CH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(COOH)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H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体系为例加以说明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711147"/>
            <a:ext cx="6480720" cy="12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24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960" y="4293096"/>
            <a:ext cx="4557192" cy="151216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郑  青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E-mail: zhengqing@suda.edu.cn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2018.03.05@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苏州大学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314" name="Picture 2" descr="https://timgsa.baidu.com/timg?image&amp;quality=80&amp;size=b9999_10000&amp;sec=1487593660396&amp;di=7b9ab8914e662343db16f8b0a4bac08f&amp;imgtype=0&amp;src=http%3A%2F%2Fimg.yanj.cn%2Fstore%2Fgoods%2F4967%2F4967_d2118e3d01319b356bd833d7a3bf1609.png_m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76" y="476672"/>
            <a:ext cx="6480720" cy="36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731704"/>
              </p:ext>
            </p:extLst>
          </p:nvPr>
        </p:nvGraphicFramePr>
        <p:xfrm>
          <a:off x="549275" y="114300"/>
          <a:ext cx="7375525" cy="674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3" imgW="3720960" imgH="3403440" progId="Equation.DSMT4">
                  <p:embed/>
                </p:oleObj>
              </mc:Choice>
              <mc:Fallback>
                <p:oleObj name="Equation" r:id="rId3" imgW="3720960" imgH="3403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" y="114300"/>
                        <a:ext cx="7375525" cy="674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635896" y="48363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sp>
        <p:nvSpPr>
          <p:cNvPr id="4" name="文本框 3"/>
          <p:cNvSpPr txBox="1"/>
          <p:nvPr/>
        </p:nvSpPr>
        <p:spPr>
          <a:xfrm>
            <a:off x="3635896" y="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5" name="文本框 4"/>
          <p:cNvSpPr txBox="1"/>
          <p:nvPr/>
        </p:nvSpPr>
        <p:spPr>
          <a:xfrm>
            <a:off x="2339752" y="249289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</a:t>
            </a:r>
            <a:r>
              <a:rPr lang="en-US" altLang="zh-CN" baseline="-25000" dirty="0" smtClean="0"/>
              <a:t>6</a:t>
            </a:r>
            <a:endParaRPr lang="zh-CN" altLang="en-US" baseline="-25000" dirty="0"/>
          </a:p>
        </p:txBody>
      </p:sp>
      <p:sp>
        <p:nvSpPr>
          <p:cNvPr id="6" name="文本框 5"/>
          <p:cNvSpPr txBox="1"/>
          <p:nvPr/>
        </p:nvSpPr>
        <p:spPr>
          <a:xfrm>
            <a:off x="3827615" y="1455129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</a:t>
            </a:r>
            <a:r>
              <a:rPr lang="en-US" altLang="zh-CN" baseline="-25000" dirty="0"/>
              <a:t>4</a:t>
            </a:r>
            <a:endParaRPr lang="zh-CN" altLang="en-US" baseline="-25000" dirty="0"/>
          </a:p>
        </p:txBody>
      </p:sp>
      <p:sp>
        <p:nvSpPr>
          <p:cNvPr id="7" name="文本框 6"/>
          <p:cNvSpPr txBox="1"/>
          <p:nvPr/>
        </p:nvSpPr>
        <p:spPr>
          <a:xfrm>
            <a:off x="3472713" y="2009127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</a:t>
            </a:r>
            <a:r>
              <a:rPr lang="en-US" altLang="zh-CN" baseline="-25000" dirty="0" smtClean="0"/>
              <a:t>5</a:t>
            </a:r>
            <a:endParaRPr lang="zh-CN" altLang="en-US" baseline="-25000" dirty="0"/>
          </a:p>
        </p:txBody>
      </p:sp>
      <p:sp>
        <p:nvSpPr>
          <p:cNvPr id="8" name="文本框 7"/>
          <p:cNvSpPr txBox="1"/>
          <p:nvPr/>
        </p:nvSpPr>
        <p:spPr>
          <a:xfrm>
            <a:off x="6300192" y="443711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</a:t>
            </a:r>
            <a:r>
              <a:rPr lang="en-US" altLang="zh-CN" baseline="-25000" dirty="0"/>
              <a:t>7</a:t>
            </a:r>
            <a:endParaRPr lang="zh-CN" altLang="en-US" baseline="-25000" dirty="0"/>
          </a:p>
        </p:txBody>
      </p:sp>
      <p:sp>
        <p:nvSpPr>
          <p:cNvPr id="3" name="文本框 2"/>
          <p:cNvSpPr txBox="1"/>
          <p:nvPr/>
        </p:nvSpPr>
        <p:spPr>
          <a:xfrm>
            <a:off x="6825941" y="188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56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0685"/>
            <a:ext cx="8853547" cy="117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53" y="1996522"/>
            <a:ext cx="8317639" cy="100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114675"/>
            <a:ext cx="10572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2115"/>
            <a:ext cx="8299259" cy="205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28383" cy="216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23528" y="3501008"/>
            <a:ext cx="8428383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过程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对化学振荡非常重要，以丙二酸的消耗为代价，重新得到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Br</a:t>
            </a:r>
            <a:r>
              <a:rPr lang="en-US" altLang="zh-CN" sz="2400" i="1" baseline="300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Ce</a:t>
            </a:r>
            <a:r>
              <a:rPr lang="en-US" altLang="zh-CN" sz="2400" i="1" baseline="300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3+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，反应得以再次发生，形成周期性的振荡。</a:t>
            </a:r>
          </a:p>
        </p:txBody>
      </p:sp>
    </p:spTree>
    <p:extLst>
      <p:ext uri="{BB962C8B-B14F-4D97-AF65-F5344CB8AC3E}">
        <p14:creationId xmlns:p14="http://schemas.microsoft.com/office/powerpoint/2010/main" val="129144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8174" y="303000"/>
            <a:ext cx="83782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>
              <a:lnSpc>
                <a:spcPct val="150000"/>
              </a:lnSpc>
              <a:spcBef>
                <a:spcPct val="20000"/>
              </a:spcBef>
            </a:pP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在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反应进行时，系统中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[Br</a:t>
            </a:r>
            <a:r>
              <a:rPr lang="en-US" altLang="zh-CN" sz="2400" baseline="30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]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HBrO</a:t>
            </a:r>
            <a:r>
              <a:rPr lang="en-US" altLang="zh-CN" sz="2400" baseline="-25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[Ce</a:t>
            </a:r>
            <a:r>
              <a:rPr lang="en-US" altLang="zh-CN" sz="2400" baseline="30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3+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[Ce</a:t>
            </a:r>
            <a:r>
              <a:rPr lang="en-US" altLang="zh-CN" sz="2400" baseline="30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400" baseline="30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都随时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间作周期性的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变化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，实验中，可以用溴离子选择电极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测定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[Br</a:t>
            </a:r>
            <a:r>
              <a:rPr lang="en-US" altLang="zh-CN" sz="2400" baseline="30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] 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也可以</a:t>
            </a:r>
            <a:r>
              <a:rPr lang="zh-CN" altLang="zh-CN" sz="24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用</a:t>
            </a:r>
            <a:r>
              <a:rPr lang="zh-CN" altLang="zh-CN" sz="24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铂电极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测定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[Ce</a:t>
            </a:r>
            <a:r>
              <a:rPr lang="en-US" altLang="zh-CN" sz="2400" baseline="30000" dirty="0">
                <a:latin typeface="黑体" pitchFamily="2" charset="-122"/>
                <a:ea typeface="黑体" pitchFamily="2" charset="-122"/>
              </a:rPr>
              <a:t>4+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]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[Ce</a:t>
            </a:r>
            <a:r>
              <a:rPr lang="en-US" altLang="zh-CN" sz="2400" baseline="30000" dirty="0">
                <a:latin typeface="黑体" pitchFamily="2" charset="-122"/>
                <a:ea typeface="黑体" pitchFamily="2" charset="-122"/>
              </a:rPr>
              <a:t>3+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]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随时间变化的曲线。溶液的颜色在浅黄色和无色之间</a:t>
            </a:r>
            <a:r>
              <a:rPr lang="zh-CN" altLang="zh-CN" sz="2400" dirty="0" smtClean="0">
                <a:latin typeface="黑体" pitchFamily="2" charset="-122"/>
                <a:ea typeface="黑体" pitchFamily="2" charset="-122"/>
              </a:rPr>
              <a:t>振荡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。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527879" y="2792196"/>
            <a:ext cx="8148577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以甘汞电极为参比电极，选用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Br</a:t>
            </a:r>
            <a:r>
              <a:rPr lang="en-US" altLang="zh-CN" sz="2400" baseline="30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选择电极和氧化还原电极（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Ce</a:t>
            </a:r>
            <a:r>
              <a:rPr lang="en-US" altLang="zh-CN" sz="2400" baseline="30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3+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,Ce</a:t>
            </a:r>
            <a:r>
              <a:rPr lang="en-US" altLang="zh-CN" sz="2400" baseline="30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4+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/Pt)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构成电池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,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测定反应过程中电池电动势的变化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,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以表征两种离子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Br</a:t>
            </a:r>
            <a:r>
              <a:rPr lang="en-US" altLang="zh-CN" sz="2400" baseline="30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Ce</a:t>
            </a:r>
            <a:r>
              <a:rPr lang="en-US" altLang="zh-CN" sz="2400" baseline="30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3+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的浓度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变化。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本实验采用饱和甘汞电极为参比电极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, Ce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3+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,Ce</a:t>
            </a:r>
            <a:r>
              <a:rPr lang="en-US" altLang="zh-CN" sz="2400" baseline="30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4+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/Pt</a:t>
            </a: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电极为工作电极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.</a:t>
            </a:r>
            <a:endParaRPr lang="zh-CN" altLang="en-US" sz="2400" dirty="0">
              <a:solidFill>
                <a:srgbClr val="0000FF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6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矩形 3"/>
          <p:cNvSpPr>
            <a:spLocks noChangeArrowheads="1"/>
          </p:cNvSpPr>
          <p:nvPr/>
        </p:nvSpPr>
        <p:spPr bwMode="auto">
          <a:xfrm>
            <a:off x="2419143" y="5332586"/>
            <a:ext cx="34496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B-Z</a:t>
            </a:r>
            <a:r>
              <a:rPr kumimoji="1"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反应实验装置示意图</a:t>
            </a:r>
            <a:endParaRPr lang="zh-CN" altLang="en-US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29" y="1340768"/>
            <a:ext cx="6445464" cy="360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3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022" y="476672"/>
            <a:ext cx="8625016" cy="522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>
              <a:lnSpc>
                <a:spcPct val="150000"/>
              </a:lnSpc>
              <a:spcBef>
                <a:spcPct val="20000"/>
              </a:spcBef>
            </a:pP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本实验使用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BZ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振荡专用软件及超级恒温水浴，并与微型计算机相连。通过接口系统测定电极（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Pt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与甘汞电极）的电势信号，经通讯口传送到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PC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。自动采集处理数据。如图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所示。具体接线方法：铂电极接电压输入正端（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+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），参比电极接电压输入负端（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）。</a:t>
            </a: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342900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BZ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反应数据采集接口系统软件：</a:t>
            </a: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342900">
              <a:lnSpc>
                <a:spcPct val="150000"/>
              </a:lnSpc>
              <a:spcBef>
                <a:spcPct val="20000"/>
              </a:spcBef>
            </a:pP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双击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Windows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桌面上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BZ</a:t>
            </a:r>
            <a:r>
              <a:rPr lang="zh-CN" altLang="zh-CN" sz="2400" dirty="0">
                <a:latin typeface="黑体" pitchFamily="2" charset="-122"/>
                <a:ea typeface="黑体" pitchFamily="2" charset="-122"/>
              </a:rPr>
              <a:t>振荡反应软件图标，即进入软件首页。如果要进入实验，单击继续键进入主菜单。主菜单：有如下菜单项：参数矫正 ；参数设置 ；开始实验 ；数据处理退出。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6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2176</Words>
  <Application>Microsoft Office PowerPoint</Application>
  <PresentationFormat>全屏显示(4:3)</PresentationFormat>
  <Paragraphs>163</Paragraphs>
  <Slides>30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黑体</vt:lpstr>
      <vt:lpstr>宋体</vt:lpstr>
      <vt:lpstr>Arial</vt:lpstr>
      <vt:lpstr>Calibri</vt:lpstr>
      <vt:lpstr>Times New Roman</vt:lpstr>
      <vt:lpstr>Office 主题​​</vt:lpstr>
      <vt:lpstr>Equation</vt:lpstr>
      <vt:lpstr>PowerPoint 演示文稿</vt:lpstr>
      <vt:lpstr>PowerPoint 演示文稿</vt:lpstr>
      <vt:lpstr>二、实验原理 化学振荡，就是反应系统中某些物理量（如某组分的浓度）随时间作周期性的变化。BZ体系是指由溴酸盐，有机物在酸性介质中，在有（或无）金属离子催化剂作用下构成的体系。 它是由苏联科学家Belousov发现，后经Zhabotinski发现而得名。 R.J.Fiela、E.Koros、R.Noyes等人通过实验对BZ振荡反应作出了解释，称为FKN机理。下面以BrO3- ~ Ce3+ ~ CH2(COOH)2 ~ H2SO4体系为例加以说明。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SJLI</dc:creator>
  <cp:lastModifiedBy>admin</cp:lastModifiedBy>
  <cp:revision>63</cp:revision>
  <cp:lastPrinted>2018-03-01T02:31:19Z</cp:lastPrinted>
  <dcterms:created xsi:type="dcterms:W3CDTF">2018-02-28T02:25:32Z</dcterms:created>
  <dcterms:modified xsi:type="dcterms:W3CDTF">2018-03-03T03:30:35Z</dcterms:modified>
</cp:coreProperties>
</file>